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Mono Light"/>
      <p:regular r:id="rId22"/>
      <p:bold r:id="rId23"/>
      <p:italic r:id="rId24"/>
      <p:boldItalic r:id="rId25"/>
    </p:embeddedFont>
    <p:embeddedFont>
      <p:font typeface="Google Sans"/>
      <p:regular r:id="rId26"/>
      <p:bold r:id="rId27"/>
      <p:italic r:id="rId28"/>
      <p:boldItalic r:id="rId29"/>
    </p:embeddedFont>
    <p:embeddedFont>
      <p:font typeface="Google Sans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1" Type="http://schemas.openxmlformats.org/officeDocument/2006/relationships/font" Target="fonts/RobotoMono-boldItalic.fntdata"/><Relationship Id="rId22" Type="http://schemas.openxmlformats.org/officeDocument/2006/relationships/font" Target="fonts/RobotoMonoLight-regular.fntdata"/><Relationship Id="rId21" Type="http://schemas.openxmlformats.org/officeDocument/2006/relationships/slide" Target="slides/slide16.xml"/><Relationship Id="rId24" Type="http://schemas.openxmlformats.org/officeDocument/2006/relationships/font" Target="fonts/RobotoMonoLight-italic.fntdata"/><Relationship Id="rId23" Type="http://schemas.openxmlformats.org/officeDocument/2006/relationships/font" Target="fonts/RobotoMon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regular.fntdata"/><Relationship Id="rId25" Type="http://schemas.openxmlformats.org/officeDocument/2006/relationships/font" Target="fonts/RobotoMonoLight-boldItalic.fntdata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Medium-bold.fntdata"/><Relationship Id="rId30" Type="http://schemas.openxmlformats.org/officeDocument/2006/relationships/font" Target="fonts/GoogleSa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GoogleSa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GoogleSansMedium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5581aa8e3_2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5581aa8e3_2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58e4f890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58e4f890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8e4f8909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58e4f890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58e4f8909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58e4f890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58e4f89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58e4f89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5581aa8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5581aa8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5f23a2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5f23a2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66c2ea51d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66c2ea51d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66c2ea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66c2ea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6c2ea51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6c2ea51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66c2ea5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66c2ea5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52db3f29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52db3f29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58e4f89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58e4f89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58e4f89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58e4f89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58e4f890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58e4f890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pixabay.com/vectors/gears-question-mark-science-6126071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s://material.io/components/lists#anatom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hyperlink" Target="https://material.io/components/lists#anatom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android-developers.googleblog.com/2020/08/announcing-jetpack-compose-alpha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stackoverflow.com/questions/27352476/difference-between-view-and-viewgroup-in-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Jetpack</a:t>
            </a:r>
            <a:r>
              <a:rPr lang="en"/>
              <a:t> Compose: Future of Android UI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918950" y="3197575"/>
            <a:ext cx="4118100" cy="81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Bhavna Thacker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Freelance Android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Youtuber, Learn Android Development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5603" l="0" r="0" t="5594"/>
          <a:stretch/>
        </p:blipFill>
        <p:spPr>
          <a:xfrm>
            <a:off x="5396888" y="0"/>
            <a:ext cx="3744777" cy="427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2771000" y="2550375"/>
            <a:ext cx="11985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t/>
            </a:r>
            <a:endParaRPr sz="500"/>
          </a:p>
        </p:txBody>
      </p:sp>
      <p:sp>
        <p:nvSpPr>
          <p:cNvPr id="177" name="Google Shape;177;p25"/>
          <p:cNvSpPr txBox="1"/>
          <p:nvPr/>
        </p:nvSpPr>
        <p:spPr>
          <a:xfrm>
            <a:off x="3851157" y="381871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t/>
            </a:r>
            <a:endParaRPr sz="500"/>
          </a:p>
        </p:txBody>
      </p:sp>
      <p:sp>
        <p:nvSpPr>
          <p:cNvPr id="178" name="Google Shape;178;p25"/>
          <p:cNvSpPr txBox="1"/>
          <p:nvPr/>
        </p:nvSpPr>
        <p:spPr>
          <a:xfrm>
            <a:off x="1447200" y="2507700"/>
            <a:ext cx="11415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t/>
            </a:r>
            <a:endParaRPr sz="500"/>
          </a:p>
        </p:txBody>
      </p:sp>
      <p:sp>
        <p:nvSpPr>
          <p:cNvPr id="179" name="Google Shape;179;p25"/>
          <p:cNvSpPr/>
          <p:nvPr/>
        </p:nvSpPr>
        <p:spPr>
          <a:xfrm>
            <a:off x="2926292" y="322592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1023801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3182214" y="193528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513500" y="1809025"/>
            <a:ext cx="33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5965200" y="4715575"/>
            <a:ext cx="28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Pixabay.com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6"/>
          <p:cNvGrpSpPr/>
          <p:nvPr/>
        </p:nvGrpSpPr>
        <p:grpSpPr>
          <a:xfrm>
            <a:off x="332475" y="439050"/>
            <a:ext cx="3736800" cy="1966125"/>
            <a:chOff x="332475" y="439050"/>
            <a:chExt cx="3736800" cy="1966125"/>
          </a:xfrm>
        </p:grpSpPr>
        <p:sp>
          <p:nvSpPr>
            <p:cNvPr id="190" name="Google Shape;190;p26"/>
            <p:cNvSpPr txBox="1"/>
            <p:nvPr/>
          </p:nvSpPr>
          <p:spPr>
            <a:xfrm>
              <a:off x="332475" y="439050"/>
              <a:ext cx="3736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Horizontal Linear Layout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32475" y="1153875"/>
              <a:ext cx="3597000" cy="12513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>
                <a:srgbClr val="000000">
                  <a:alpha val="2196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75085" y="1535087"/>
              <a:ext cx="1404600" cy="556500"/>
            </a:xfrm>
            <a:prstGeom prst="roundRect">
              <a:avLst>
                <a:gd fmla="val 13448" name="adj"/>
              </a:avLst>
            </a:pr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85725" lIns="85725" spcFirstLastPara="1" rIns="85725" wrap="square" tIns="857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100"/>
                <a:buFont typeface="Google Sans Medium"/>
                <a:buNone/>
              </a:pPr>
              <a:r>
                <a:t/>
              </a:r>
              <a:endParaRPr sz="500"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100"/>
                <a:buFont typeface="Google Sans Medium"/>
                <a:buNone/>
              </a:pPr>
              <a:r>
                <a:rPr lang="en" sz="1100">
                  <a:solidFill>
                    <a:srgbClr val="1A1A1A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ImageView</a:t>
              </a:r>
              <a:endParaRPr sz="500"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2328998" y="1535074"/>
              <a:ext cx="1404600" cy="556500"/>
            </a:xfrm>
            <a:prstGeom prst="roundRect">
              <a:avLst>
                <a:gd fmla="val 13377" name="adj"/>
              </a:avLst>
            </a:pr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85725" lIns="85725" spcFirstLastPara="1" rIns="85725" wrap="square" tIns="8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100"/>
                <a:buFont typeface="Google Sans Medium"/>
                <a:buNone/>
              </a:pPr>
              <a:r>
                <a:rPr lang="en" sz="1100">
                  <a:solidFill>
                    <a:srgbClr val="1A1A1A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TextView</a:t>
              </a:r>
              <a:endParaRPr sz="500"/>
            </a:p>
          </p:txBody>
        </p:sp>
      </p:grpSp>
      <p:grpSp>
        <p:nvGrpSpPr>
          <p:cNvPr id="194" name="Google Shape;194;p26"/>
          <p:cNvGrpSpPr/>
          <p:nvPr/>
        </p:nvGrpSpPr>
        <p:grpSpPr>
          <a:xfrm>
            <a:off x="4087425" y="439050"/>
            <a:ext cx="5632500" cy="2513225"/>
            <a:chOff x="4087425" y="439050"/>
            <a:chExt cx="5632500" cy="2513225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5072725" y="439050"/>
              <a:ext cx="3808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@Composable function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6" name="Google Shape;196;p26"/>
            <p:cNvSpPr txBox="1"/>
            <p:nvPr/>
          </p:nvSpPr>
          <p:spPr>
            <a:xfrm>
              <a:off x="5142775" y="1382375"/>
              <a:ext cx="33378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Row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 {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Image(.......)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Text(.......)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}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7" name="Google Shape;197;p26"/>
            <p:cNvSpPr txBox="1"/>
            <p:nvPr/>
          </p:nvSpPr>
          <p:spPr>
            <a:xfrm>
              <a:off x="4087425" y="752950"/>
              <a:ext cx="563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7"/>
          <p:cNvGrpSpPr/>
          <p:nvPr/>
        </p:nvGrpSpPr>
        <p:grpSpPr>
          <a:xfrm>
            <a:off x="5072725" y="439050"/>
            <a:ext cx="3808200" cy="3263775"/>
            <a:chOff x="5072725" y="439050"/>
            <a:chExt cx="3808200" cy="3263775"/>
          </a:xfrm>
        </p:grpSpPr>
        <p:sp>
          <p:nvSpPr>
            <p:cNvPr id="203" name="Google Shape;203;p27"/>
            <p:cNvSpPr txBox="1"/>
            <p:nvPr/>
          </p:nvSpPr>
          <p:spPr>
            <a:xfrm>
              <a:off x="5072725" y="439050"/>
              <a:ext cx="3808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@Composable function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4" name="Google Shape;204;p27"/>
            <p:cNvSpPr txBox="1"/>
            <p:nvPr/>
          </p:nvSpPr>
          <p:spPr>
            <a:xfrm>
              <a:off x="5234775" y="1578825"/>
              <a:ext cx="33378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Column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 {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Image(.......)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Text(.......)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Button(.......)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}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05" name="Google Shape;205;p27"/>
          <p:cNvSpPr txBox="1"/>
          <p:nvPr/>
        </p:nvSpPr>
        <p:spPr>
          <a:xfrm>
            <a:off x="4087425" y="752950"/>
            <a:ext cx="56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>
            <a:off x="332475" y="439050"/>
            <a:ext cx="3736800" cy="3931300"/>
            <a:chOff x="332475" y="439050"/>
            <a:chExt cx="3736800" cy="3931300"/>
          </a:xfrm>
        </p:grpSpPr>
        <p:sp>
          <p:nvSpPr>
            <p:cNvPr id="207" name="Google Shape;207;p27"/>
            <p:cNvSpPr txBox="1"/>
            <p:nvPr/>
          </p:nvSpPr>
          <p:spPr>
            <a:xfrm>
              <a:off x="332475" y="439050"/>
              <a:ext cx="3736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Vertical Linear Layout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1011125" y="1153150"/>
              <a:ext cx="1953600" cy="32172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>
                <a:srgbClr val="000000">
                  <a:alpha val="2196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1253735" y="1534362"/>
              <a:ext cx="1404600" cy="556500"/>
            </a:xfrm>
            <a:prstGeom prst="roundRect">
              <a:avLst>
                <a:gd fmla="val 13448" name="adj"/>
              </a:avLst>
            </a:pr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85725" lIns="85725" spcFirstLastPara="1" rIns="85725" wrap="square" tIns="857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100"/>
                <a:buFont typeface="Google Sans Medium"/>
                <a:buNone/>
              </a:pPr>
              <a:r>
                <a:t/>
              </a:r>
              <a:endParaRPr sz="500"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100"/>
                <a:buFont typeface="Google Sans Medium"/>
                <a:buNone/>
              </a:pPr>
              <a:r>
                <a:rPr lang="en" sz="1100">
                  <a:solidFill>
                    <a:srgbClr val="1A1A1A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ImageView</a:t>
              </a:r>
              <a:endParaRPr sz="500"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1253723" y="2413999"/>
              <a:ext cx="1404600" cy="556500"/>
            </a:xfrm>
            <a:prstGeom prst="roundRect">
              <a:avLst>
                <a:gd fmla="val 13377" name="adj"/>
              </a:avLst>
            </a:pr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85725" lIns="85725" spcFirstLastPara="1" rIns="85725" wrap="square" tIns="8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100"/>
                <a:buFont typeface="Google Sans Medium"/>
                <a:buNone/>
              </a:pPr>
              <a:r>
                <a:rPr lang="en" sz="1100">
                  <a:solidFill>
                    <a:srgbClr val="1A1A1A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TextView</a:t>
              </a:r>
              <a:endParaRPr sz="500"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1253727" y="3350799"/>
              <a:ext cx="1404600" cy="556500"/>
            </a:xfrm>
            <a:prstGeom prst="roundRect">
              <a:avLst>
                <a:gd fmla="val 12860" name="adj"/>
              </a:avLst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85725" lIns="85725" spcFirstLastPara="1" rIns="85725" wrap="square" tIns="8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ts val="1100"/>
                <a:buFont typeface="Google Sans Medium"/>
                <a:buNone/>
              </a:pPr>
              <a:r>
                <a:rPr lang="en" sz="1100">
                  <a:solidFill>
                    <a:srgbClr val="1A1A1A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Button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/>
        </p:nvSpPr>
        <p:spPr>
          <a:xfrm>
            <a:off x="4087425" y="752950"/>
            <a:ext cx="56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17" name="Google Shape;217;p28"/>
          <p:cNvGrpSpPr/>
          <p:nvPr/>
        </p:nvGrpSpPr>
        <p:grpSpPr>
          <a:xfrm>
            <a:off x="5473650" y="536850"/>
            <a:ext cx="3808200" cy="2803000"/>
            <a:chOff x="5473650" y="536850"/>
            <a:chExt cx="3808200" cy="2803000"/>
          </a:xfrm>
        </p:grpSpPr>
        <p:sp>
          <p:nvSpPr>
            <p:cNvPr id="218" name="Google Shape;218;p28"/>
            <p:cNvSpPr txBox="1"/>
            <p:nvPr/>
          </p:nvSpPr>
          <p:spPr>
            <a:xfrm>
              <a:off x="5473650" y="536850"/>
              <a:ext cx="3808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LazyRow</a:t>
              </a:r>
              <a:r>
                <a:rPr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9" name="Google Shape;219;p28"/>
            <p:cNvSpPr txBox="1"/>
            <p:nvPr/>
          </p:nvSpPr>
          <p:spPr>
            <a:xfrm>
              <a:off x="5582825" y="1431250"/>
              <a:ext cx="33378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@composable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fun MyRecipes(recipes: List&lt;Recipe&gt;) {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    </a:t>
              </a:r>
              <a:r>
                <a:rPr b="1" lang="en">
                  <a:latin typeface="Google Sans"/>
                  <a:ea typeface="Google Sans"/>
                  <a:cs typeface="Google Sans"/>
                  <a:sym typeface="Google Sans"/>
                </a:rPr>
                <a:t>LazyRow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{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       items(recipes) { recipe -&gt;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            recipeCard(recipe)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       }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   }</a:t>
              </a:r>
              <a:r>
                <a:rPr b="1" lang="en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}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20" name="Google Shape;220;p28"/>
          <p:cNvGrpSpPr/>
          <p:nvPr/>
        </p:nvGrpSpPr>
        <p:grpSpPr>
          <a:xfrm>
            <a:off x="185800" y="439050"/>
            <a:ext cx="4889248" cy="3274062"/>
            <a:chOff x="185800" y="439050"/>
            <a:chExt cx="4889248" cy="3274062"/>
          </a:xfrm>
        </p:grpSpPr>
        <p:sp>
          <p:nvSpPr>
            <p:cNvPr id="221" name="Google Shape;221;p28"/>
            <p:cNvSpPr txBox="1"/>
            <p:nvPr/>
          </p:nvSpPr>
          <p:spPr>
            <a:xfrm>
              <a:off x="185800" y="439050"/>
              <a:ext cx="40884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RecyclerView (Horizontal)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22" name="Google Shape;22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5800" y="1258763"/>
              <a:ext cx="4889248" cy="2454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8"/>
          <p:cNvSpPr txBox="1"/>
          <p:nvPr/>
        </p:nvSpPr>
        <p:spPr>
          <a:xfrm>
            <a:off x="3257600" y="3886875"/>
            <a:ext cx="16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Material.io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/>
        </p:nvSpPr>
        <p:spPr>
          <a:xfrm>
            <a:off x="4087425" y="752950"/>
            <a:ext cx="56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5473650" y="536850"/>
            <a:ext cx="38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5101525" y="497725"/>
            <a:ext cx="3808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LazyColumn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5259128" y="1636575"/>
            <a:ext cx="3654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@composable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fun MyRecipes(recipes: List&lt;Recipe&gt;) {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</a:t>
            </a: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LazyColumn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{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 items(recipes) { recipe -&gt;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  recipeCard(recipe)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 }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}</a:t>
            </a: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}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2" name="Google Shape;232;p29"/>
          <p:cNvGrpSpPr/>
          <p:nvPr/>
        </p:nvGrpSpPr>
        <p:grpSpPr>
          <a:xfrm>
            <a:off x="332475" y="439050"/>
            <a:ext cx="4061101" cy="4039526"/>
            <a:chOff x="332475" y="439050"/>
            <a:chExt cx="4061101" cy="4039526"/>
          </a:xfrm>
        </p:grpSpPr>
        <p:sp>
          <p:nvSpPr>
            <p:cNvPr id="233" name="Google Shape;233;p29"/>
            <p:cNvSpPr txBox="1"/>
            <p:nvPr/>
          </p:nvSpPr>
          <p:spPr>
            <a:xfrm>
              <a:off x="332475" y="439050"/>
              <a:ext cx="3654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RecyclerView (Vertical)</a:t>
              </a:r>
              <a:endParaRPr b="1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34" name="Google Shape;234;p29"/>
            <p:cNvPicPr preferRelativeResize="0"/>
            <p:nvPr/>
          </p:nvPicPr>
          <p:blipFill rotWithShape="1">
            <a:blip r:embed="rId3">
              <a:alphaModFix/>
            </a:blip>
            <a:srcRect b="0" l="5051" r="5060" t="0"/>
            <a:stretch/>
          </p:blipFill>
          <p:spPr>
            <a:xfrm>
              <a:off x="398125" y="1153875"/>
              <a:ext cx="3995451" cy="3324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9"/>
          <p:cNvSpPr txBox="1"/>
          <p:nvPr/>
        </p:nvSpPr>
        <p:spPr>
          <a:xfrm>
            <a:off x="2679675" y="4478575"/>
            <a:ext cx="17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Material.io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555600"/>
            <a:ext cx="438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to learn next?</a:t>
            </a:r>
            <a:endParaRPr b="1"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311700" y="1389600"/>
            <a:ext cx="4685100" cy="18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Using state in </a:t>
            </a:r>
            <a:r>
              <a:rPr lang="en">
                <a:solidFill>
                  <a:schemeClr val="dk1"/>
                </a:solidFill>
              </a:rPr>
              <a:t>Jetpack Compose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Jetpack Compose Theming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Jetpack Compose Animation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Testing in Jetpack compose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AutoNum type="arabicPeriod"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Navigating screens in Jetpack Compose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/>
        </p:nvSpPr>
        <p:spPr>
          <a:xfrm>
            <a:off x="332475" y="3490925"/>
            <a:ext cx="5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Reference: https://developer.android.com/jetpack/compose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918950" y="3197575"/>
            <a:ext cx="4118100" cy="81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Bhavna Thacker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Freelance Android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Youtuber, Learn Android Development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 b="5603" l="0" r="0" t="5594"/>
          <a:stretch/>
        </p:blipFill>
        <p:spPr>
          <a:xfrm>
            <a:off x="5396888" y="0"/>
            <a:ext cx="3744777" cy="427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89600"/>
            <a:ext cx="6044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What is Jetpack Compose?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Why use Jetpack Compose?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How to build UI Components? - Demo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How to Apply Material Theme to UI? - Demo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How to build lists?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Jetpack Compose?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555600"/>
            <a:ext cx="3775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Jetpack Compose</a:t>
            </a:r>
            <a:endParaRPr b="1"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89600"/>
            <a:ext cx="4059300" cy="22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Android’s Modern Toolkit for building Native UI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Built using Kotlin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UI Development Faster and Easier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9600"/>
            <a:ext cx="4468200" cy="251336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311700" y="3618050"/>
            <a:ext cx="39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FOCUS ON FEATURES!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554200" y="3902975"/>
            <a:ext cx="28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Android Developers Blog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Jetpack Compose?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555600"/>
            <a:ext cx="3775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Android UI Toolkit</a:t>
            </a:r>
            <a:endParaRPr b="1"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389600"/>
            <a:ext cx="4059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Over 10 years old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View.java - over 30,000 lines of code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612" l="0" r="0" t="602"/>
          <a:stretch/>
        </p:blipFill>
        <p:spPr>
          <a:xfrm>
            <a:off x="4243800" y="1389600"/>
            <a:ext cx="4796401" cy="25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311700" y="3618050"/>
            <a:ext cx="39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HARD TO MAINTAIN</a:t>
            </a: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!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319525" y="3902975"/>
            <a:ext cx="28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Stack Overflow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2"/>
          <p:cNvGrpSpPr/>
          <p:nvPr/>
        </p:nvGrpSpPr>
        <p:grpSpPr>
          <a:xfrm>
            <a:off x="5141100" y="571775"/>
            <a:ext cx="3864050" cy="2445204"/>
            <a:chOff x="5141100" y="571775"/>
            <a:chExt cx="3864050" cy="2445204"/>
          </a:xfrm>
        </p:grpSpPr>
        <p:sp>
          <p:nvSpPr>
            <p:cNvPr id="117" name="Google Shape;117;p22"/>
            <p:cNvSpPr/>
            <p:nvPr/>
          </p:nvSpPr>
          <p:spPr>
            <a:xfrm>
              <a:off x="5141100" y="1299479"/>
              <a:ext cx="1714200" cy="17175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7150" rotWithShape="0">
                <a:srgbClr val="000000">
                  <a:alpha val="2196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Google Shape;118;p22"/>
            <p:cNvSpPr txBox="1"/>
            <p:nvPr/>
          </p:nvSpPr>
          <p:spPr>
            <a:xfrm>
              <a:off x="5416400" y="2491050"/>
              <a:ext cx="11985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" sz="1100">
                  <a:solidFill>
                    <a:srgbClr val="5F6368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MainActivity.kt</a:t>
              </a:r>
              <a:endParaRPr sz="500"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5655192" y="1709704"/>
              <a:ext cx="686100" cy="68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5852199" y="1898258"/>
              <a:ext cx="292086" cy="308988"/>
            </a:xfrm>
            <a:custGeom>
              <a:rect b="b" l="l" r="r" t="t"/>
              <a:pathLst>
                <a:path extrusionOk="0" h="21600" w="21600">
                  <a:moveTo>
                    <a:pt x="10812" y="18792"/>
                  </a:moveTo>
                  <a:lnTo>
                    <a:pt x="19519" y="12204"/>
                  </a:lnTo>
                  <a:lnTo>
                    <a:pt x="21456" y="13675"/>
                  </a:lnTo>
                  <a:lnTo>
                    <a:pt x="10740" y="21600"/>
                  </a:lnTo>
                  <a:lnTo>
                    <a:pt x="0" y="13675"/>
                  </a:lnTo>
                  <a:lnTo>
                    <a:pt x="1961" y="12272"/>
                  </a:lnTo>
                  <a:lnTo>
                    <a:pt x="10812" y="18792"/>
                  </a:lnTo>
                  <a:close/>
                  <a:moveTo>
                    <a:pt x="10860" y="15917"/>
                  </a:moveTo>
                  <a:lnTo>
                    <a:pt x="2105" y="9396"/>
                  </a:lnTo>
                  <a:lnTo>
                    <a:pt x="144" y="7925"/>
                  </a:lnTo>
                  <a:lnTo>
                    <a:pt x="10860" y="0"/>
                  </a:lnTo>
                  <a:lnTo>
                    <a:pt x="21600" y="7925"/>
                  </a:lnTo>
                  <a:lnTo>
                    <a:pt x="19639" y="9396"/>
                  </a:lnTo>
                  <a:lnTo>
                    <a:pt x="10860" y="15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1" name="Google Shape;121;p22"/>
            <p:cNvSpPr txBox="1"/>
            <p:nvPr/>
          </p:nvSpPr>
          <p:spPr>
            <a:xfrm>
              <a:off x="5737588" y="571775"/>
              <a:ext cx="2881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Google Sans"/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Jetpack Compose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7290950" y="1299479"/>
              <a:ext cx="1714200" cy="17175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7150" rotWithShape="0">
                <a:srgbClr val="000000">
                  <a:alpha val="2196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2"/>
            <p:cNvSpPr txBox="1"/>
            <p:nvPr/>
          </p:nvSpPr>
          <p:spPr>
            <a:xfrm>
              <a:off x="7566250" y="2491050"/>
              <a:ext cx="11985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" sz="1100">
                  <a:solidFill>
                    <a:srgbClr val="5F6368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MainScreen.kt</a:t>
              </a:r>
              <a:endParaRPr sz="500"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7805042" y="1709704"/>
              <a:ext cx="686100" cy="68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8002049" y="1898258"/>
              <a:ext cx="292086" cy="308988"/>
            </a:xfrm>
            <a:custGeom>
              <a:rect b="b" l="l" r="r" t="t"/>
              <a:pathLst>
                <a:path extrusionOk="0" h="21600" w="21600">
                  <a:moveTo>
                    <a:pt x="10812" y="18792"/>
                  </a:moveTo>
                  <a:lnTo>
                    <a:pt x="19519" y="12204"/>
                  </a:lnTo>
                  <a:lnTo>
                    <a:pt x="21456" y="13675"/>
                  </a:lnTo>
                  <a:lnTo>
                    <a:pt x="10740" y="21600"/>
                  </a:lnTo>
                  <a:lnTo>
                    <a:pt x="0" y="13675"/>
                  </a:lnTo>
                  <a:lnTo>
                    <a:pt x="1961" y="12272"/>
                  </a:lnTo>
                  <a:lnTo>
                    <a:pt x="10812" y="18792"/>
                  </a:lnTo>
                  <a:close/>
                  <a:moveTo>
                    <a:pt x="10860" y="15917"/>
                  </a:moveTo>
                  <a:lnTo>
                    <a:pt x="2105" y="9396"/>
                  </a:lnTo>
                  <a:lnTo>
                    <a:pt x="144" y="7925"/>
                  </a:lnTo>
                  <a:lnTo>
                    <a:pt x="10860" y="0"/>
                  </a:lnTo>
                  <a:lnTo>
                    <a:pt x="21600" y="7925"/>
                  </a:lnTo>
                  <a:lnTo>
                    <a:pt x="19639" y="9396"/>
                  </a:lnTo>
                  <a:lnTo>
                    <a:pt x="10860" y="15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26" name="Google Shape;126;p22"/>
            <p:cNvCxnSpPr/>
            <p:nvPr/>
          </p:nvCxnSpPr>
          <p:spPr>
            <a:xfrm flipH="1" rot="10800000">
              <a:off x="6863625" y="2156429"/>
              <a:ext cx="419100" cy="3600"/>
            </a:xfrm>
            <a:prstGeom prst="straightConnector1">
              <a:avLst/>
            </a:prstGeom>
            <a:noFill/>
            <a:ln cap="flat" cmpd="sng" w="19050">
              <a:solidFill>
                <a:srgbClr val="31A853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grpSp>
        <p:nvGrpSpPr>
          <p:cNvPr id="127" name="Google Shape;127;p22"/>
          <p:cNvGrpSpPr/>
          <p:nvPr/>
        </p:nvGrpSpPr>
        <p:grpSpPr>
          <a:xfrm>
            <a:off x="513488" y="3335125"/>
            <a:ext cx="3509075" cy="831300"/>
            <a:chOff x="460925" y="3294375"/>
            <a:chExt cx="3509075" cy="831300"/>
          </a:xfrm>
        </p:grpSpPr>
        <p:sp>
          <p:nvSpPr>
            <p:cNvPr id="128" name="Google Shape;128;p22"/>
            <p:cNvSpPr txBox="1"/>
            <p:nvPr/>
          </p:nvSpPr>
          <p:spPr>
            <a:xfrm>
              <a:off x="460925" y="3294375"/>
              <a:ext cx="1103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Multiple Languages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2031185" y="3697380"/>
              <a:ext cx="279018" cy="218754"/>
            </a:xfrm>
            <a:custGeom>
              <a:rect b="b" l="l" r="r" t="t"/>
              <a:pathLst>
                <a:path extrusionOk="0" h="21600" w="21600">
                  <a:moveTo>
                    <a:pt x="4803" y="9299"/>
                  </a:moveTo>
                  <a:lnTo>
                    <a:pt x="0" y="15450"/>
                  </a:lnTo>
                  <a:lnTo>
                    <a:pt x="4803" y="21600"/>
                  </a:lnTo>
                  <a:lnTo>
                    <a:pt x="4803" y="16950"/>
                  </a:lnTo>
                  <a:lnTo>
                    <a:pt x="13236" y="16950"/>
                  </a:lnTo>
                  <a:lnTo>
                    <a:pt x="13236" y="13860"/>
                  </a:lnTo>
                  <a:lnTo>
                    <a:pt x="4803" y="13860"/>
                  </a:lnTo>
                  <a:lnTo>
                    <a:pt x="4803" y="9299"/>
                  </a:lnTo>
                  <a:close/>
                  <a:moveTo>
                    <a:pt x="21600" y="6150"/>
                  </a:moveTo>
                  <a:lnTo>
                    <a:pt x="16797" y="0"/>
                  </a:lnTo>
                  <a:lnTo>
                    <a:pt x="16797" y="4650"/>
                  </a:lnTo>
                  <a:lnTo>
                    <a:pt x="8364" y="4650"/>
                  </a:lnTo>
                  <a:lnTo>
                    <a:pt x="8364" y="7740"/>
                  </a:lnTo>
                  <a:lnTo>
                    <a:pt x="16797" y="7740"/>
                  </a:lnTo>
                  <a:lnTo>
                    <a:pt x="16797" y="12389"/>
                  </a:lnTo>
                  <a:lnTo>
                    <a:pt x="21600" y="6150"/>
                  </a:lnTo>
                  <a:close/>
                </a:path>
              </a:pathLst>
            </a:custGeom>
            <a:solidFill>
              <a:srgbClr val="D9302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0" name="Google Shape;130;p22"/>
            <p:cNvSpPr txBox="1"/>
            <p:nvPr/>
          </p:nvSpPr>
          <p:spPr>
            <a:xfrm>
              <a:off x="2552200" y="3578925"/>
              <a:ext cx="141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Tight Coupling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31" name="Google Shape;131;p22"/>
          <p:cNvGrpSpPr/>
          <p:nvPr/>
        </p:nvGrpSpPr>
        <p:grpSpPr>
          <a:xfrm>
            <a:off x="5237600" y="3399500"/>
            <a:ext cx="3736650" cy="831300"/>
            <a:chOff x="5237600" y="3399500"/>
            <a:chExt cx="3736650" cy="831300"/>
          </a:xfrm>
        </p:grpSpPr>
        <p:sp>
          <p:nvSpPr>
            <p:cNvPr id="132" name="Google Shape;132;p22"/>
            <p:cNvSpPr txBox="1"/>
            <p:nvPr/>
          </p:nvSpPr>
          <p:spPr>
            <a:xfrm>
              <a:off x="5237600" y="3399500"/>
              <a:ext cx="1103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Single Language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6848810" y="3841630"/>
              <a:ext cx="279018" cy="218754"/>
            </a:xfrm>
            <a:custGeom>
              <a:rect b="b" l="l" r="r" t="t"/>
              <a:pathLst>
                <a:path extrusionOk="0" h="21600" w="21600">
                  <a:moveTo>
                    <a:pt x="4803" y="9299"/>
                  </a:moveTo>
                  <a:lnTo>
                    <a:pt x="0" y="15450"/>
                  </a:lnTo>
                  <a:lnTo>
                    <a:pt x="4803" y="21600"/>
                  </a:lnTo>
                  <a:lnTo>
                    <a:pt x="4803" y="16950"/>
                  </a:lnTo>
                  <a:lnTo>
                    <a:pt x="13236" y="16950"/>
                  </a:lnTo>
                  <a:lnTo>
                    <a:pt x="13236" y="13860"/>
                  </a:lnTo>
                  <a:lnTo>
                    <a:pt x="4803" y="13860"/>
                  </a:lnTo>
                  <a:lnTo>
                    <a:pt x="4803" y="9299"/>
                  </a:lnTo>
                  <a:close/>
                  <a:moveTo>
                    <a:pt x="21600" y="6150"/>
                  </a:moveTo>
                  <a:lnTo>
                    <a:pt x="16797" y="0"/>
                  </a:lnTo>
                  <a:lnTo>
                    <a:pt x="16797" y="4650"/>
                  </a:lnTo>
                  <a:lnTo>
                    <a:pt x="8364" y="4650"/>
                  </a:lnTo>
                  <a:lnTo>
                    <a:pt x="8364" y="7740"/>
                  </a:lnTo>
                  <a:lnTo>
                    <a:pt x="16797" y="7740"/>
                  </a:lnTo>
                  <a:lnTo>
                    <a:pt x="16797" y="12389"/>
                  </a:lnTo>
                  <a:lnTo>
                    <a:pt x="21600" y="61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4" name="Google Shape;134;p22"/>
            <p:cNvSpPr txBox="1"/>
            <p:nvPr/>
          </p:nvSpPr>
          <p:spPr>
            <a:xfrm>
              <a:off x="7290950" y="3643200"/>
              <a:ext cx="168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Loose Coupling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35" name="Google Shape;135;p22"/>
          <p:cNvGrpSpPr/>
          <p:nvPr/>
        </p:nvGrpSpPr>
        <p:grpSpPr>
          <a:xfrm>
            <a:off x="308575" y="660275"/>
            <a:ext cx="3881013" cy="2377071"/>
            <a:chOff x="308575" y="660275"/>
            <a:chExt cx="3881013" cy="2377071"/>
          </a:xfrm>
        </p:grpSpPr>
        <p:sp>
          <p:nvSpPr>
            <p:cNvPr id="136" name="Google Shape;136;p22"/>
            <p:cNvSpPr txBox="1"/>
            <p:nvPr/>
          </p:nvSpPr>
          <p:spPr>
            <a:xfrm>
              <a:off x="851250" y="660275"/>
              <a:ext cx="27996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Google Sans"/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Android UI Toolkit</a:t>
              </a:r>
              <a:endParaRPr b="1" sz="500"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308575" y="1299471"/>
              <a:ext cx="1722600" cy="17175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>
                <a:srgbClr val="000000">
                  <a:alpha val="2196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8" name="Google Shape;138;p22"/>
            <p:cNvSpPr txBox="1"/>
            <p:nvPr/>
          </p:nvSpPr>
          <p:spPr>
            <a:xfrm>
              <a:off x="635600" y="2507700"/>
              <a:ext cx="11415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" sz="1100">
                  <a:solidFill>
                    <a:srgbClr val="5F6368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MainActivity.kt</a:t>
              </a:r>
              <a:endParaRPr sz="500"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829387" y="1726354"/>
              <a:ext cx="686100" cy="68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1023801" y="1914908"/>
              <a:ext cx="292086" cy="308988"/>
            </a:xfrm>
            <a:custGeom>
              <a:rect b="b" l="l" r="r" t="t"/>
              <a:pathLst>
                <a:path extrusionOk="0" h="21600" w="21600">
                  <a:moveTo>
                    <a:pt x="10812" y="18792"/>
                  </a:moveTo>
                  <a:lnTo>
                    <a:pt x="19519" y="12204"/>
                  </a:lnTo>
                  <a:lnTo>
                    <a:pt x="21456" y="13675"/>
                  </a:lnTo>
                  <a:lnTo>
                    <a:pt x="10740" y="21600"/>
                  </a:lnTo>
                  <a:lnTo>
                    <a:pt x="0" y="13675"/>
                  </a:lnTo>
                  <a:lnTo>
                    <a:pt x="1961" y="12272"/>
                  </a:lnTo>
                  <a:lnTo>
                    <a:pt x="10812" y="18792"/>
                  </a:lnTo>
                  <a:close/>
                  <a:moveTo>
                    <a:pt x="10860" y="15917"/>
                  </a:moveTo>
                  <a:lnTo>
                    <a:pt x="2105" y="9396"/>
                  </a:lnTo>
                  <a:lnTo>
                    <a:pt x="144" y="7925"/>
                  </a:lnTo>
                  <a:lnTo>
                    <a:pt x="10860" y="0"/>
                  </a:lnTo>
                  <a:lnTo>
                    <a:pt x="21600" y="7925"/>
                  </a:lnTo>
                  <a:lnTo>
                    <a:pt x="19639" y="9396"/>
                  </a:lnTo>
                  <a:lnTo>
                    <a:pt x="10860" y="15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1" name="Google Shape;141;p22"/>
            <p:cNvCxnSpPr/>
            <p:nvPr/>
          </p:nvCxnSpPr>
          <p:spPr>
            <a:xfrm flipH="1" rot="10800000">
              <a:off x="2058463" y="2176804"/>
              <a:ext cx="419100" cy="3600"/>
            </a:xfrm>
            <a:prstGeom prst="straightConnector1">
              <a:avLst/>
            </a:prstGeom>
            <a:noFill/>
            <a:ln cap="flat" cmpd="sng" w="19050">
              <a:solidFill>
                <a:srgbClr val="D93025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142" name="Google Shape;142;p22"/>
            <p:cNvSpPr/>
            <p:nvPr/>
          </p:nvSpPr>
          <p:spPr>
            <a:xfrm>
              <a:off x="2466988" y="1319846"/>
              <a:ext cx="1722600" cy="17175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>
                <a:srgbClr val="000000">
                  <a:alpha val="2196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3" name="Google Shape;143;p22"/>
            <p:cNvSpPr txBox="1"/>
            <p:nvPr/>
          </p:nvSpPr>
          <p:spPr>
            <a:xfrm>
              <a:off x="2771000" y="2528075"/>
              <a:ext cx="1251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6368"/>
                </a:buClr>
                <a:buSzPts val="1100"/>
                <a:buFont typeface="Google Sans Medium"/>
                <a:buNone/>
              </a:pPr>
              <a:r>
                <a:rPr lang="en" sz="1100">
                  <a:solidFill>
                    <a:srgbClr val="5F6368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activity_main.xml</a:t>
              </a:r>
              <a:endParaRPr sz="500"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2987799" y="1746729"/>
              <a:ext cx="686100" cy="68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3182214" y="1935283"/>
              <a:ext cx="292086" cy="308988"/>
            </a:xfrm>
            <a:custGeom>
              <a:rect b="b" l="l" r="r" t="t"/>
              <a:pathLst>
                <a:path extrusionOk="0" h="21600" w="21600">
                  <a:moveTo>
                    <a:pt x="10812" y="18792"/>
                  </a:moveTo>
                  <a:lnTo>
                    <a:pt x="19519" y="12204"/>
                  </a:lnTo>
                  <a:lnTo>
                    <a:pt x="21456" y="13675"/>
                  </a:lnTo>
                  <a:lnTo>
                    <a:pt x="10740" y="21600"/>
                  </a:lnTo>
                  <a:lnTo>
                    <a:pt x="0" y="13675"/>
                  </a:lnTo>
                  <a:lnTo>
                    <a:pt x="1961" y="12272"/>
                  </a:lnTo>
                  <a:lnTo>
                    <a:pt x="10812" y="18792"/>
                  </a:lnTo>
                  <a:close/>
                  <a:moveTo>
                    <a:pt x="10860" y="15917"/>
                  </a:moveTo>
                  <a:lnTo>
                    <a:pt x="2105" y="9396"/>
                  </a:lnTo>
                  <a:lnTo>
                    <a:pt x="144" y="7925"/>
                  </a:lnTo>
                  <a:lnTo>
                    <a:pt x="10860" y="0"/>
                  </a:lnTo>
                  <a:lnTo>
                    <a:pt x="21600" y="7925"/>
                  </a:lnTo>
                  <a:lnTo>
                    <a:pt x="19639" y="9396"/>
                  </a:lnTo>
                  <a:lnTo>
                    <a:pt x="10860" y="15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3"/>
          <p:cNvGrpSpPr/>
          <p:nvPr/>
        </p:nvGrpSpPr>
        <p:grpSpPr>
          <a:xfrm>
            <a:off x="513500" y="660275"/>
            <a:ext cx="3337800" cy="1548950"/>
            <a:chOff x="513500" y="660275"/>
            <a:chExt cx="3337800" cy="1548950"/>
          </a:xfrm>
        </p:grpSpPr>
        <p:sp>
          <p:nvSpPr>
            <p:cNvPr id="151" name="Google Shape;151;p23"/>
            <p:cNvSpPr txBox="1"/>
            <p:nvPr/>
          </p:nvSpPr>
          <p:spPr>
            <a:xfrm>
              <a:off x="513500" y="660275"/>
              <a:ext cx="31374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Google Sans"/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Android UI Toolkit</a:t>
              </a:r>
              <a:endParaRPr b="1" sz="500"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2;p23"/>
            <p:cNvSpPr txBox="1"/>
            <p:nvPr/>
          </p:nvSpPr>
          <p:spPr>
            <a:xfrm>
              <a:off x="513500" y="1809025"/>
              <a:ext cx="333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setContentView(R.layout.activity_main)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53" name="Google Shape;153;p23"/>
          <p:cNvGrpSpPr/>
          <p:nvPr/>
        </p:nvGrpSpPr>
        <p:grpSpPr>
          <a:xfrm>
            <a:off x="5211225" y="571775"/>
            <a:ext cx="3408002" cy="2068550"/>
            <a:chOff x="5211225" y="571775"/>
            <a:chExt cx="3408002" cy="2068550"/>
          </a:xfrm>
        </p:grpSpPr>
        <p:sp>
          <p:nvSpPr>
            <p:cNvPr id="154" name="Google Shape;154;p23"/>
            <p:cNvSpPr txBox="1"/>
            <p:nvPr/>
          </p:nvSpPr>
          <p:spPr>
            <a:xfrm>
              <a:off x="5211227" y="571775"/>
              <a:ext cx="34080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Jetpack Compose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5" name="Google Shape;155;p23"/>
            <p:cNvSpPr txBox="1"/>
            <p:nvPr/>
          </p:nvSpPr>
          <p:spPr>
            <a:xfrm>
              <a:off x="5211225" y="1809025"/>
              <a:ext cx="3337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setContent {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	MainScreen(“2021”)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}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4"/>
          <p:cNvGrpSpPr/>
          <p:nvPr/>
        </p:nvGrpSpPr>
        <p:grpSpPr>
          <a:xfrm>
            <a:off x="2804100" y="1941150"/>
            <a:ext cx="3535775" cy="1120300"/>
            <a:chOff x="2588700" y="3484700"/>
            <a:chExt cx="3535775" cy="1120300"/>
          </a:xfrm>
        </p:grpSpPr>
        <p:sp>
          <p:nvSpPr>
            <p:cNvPr id="161" name="Google Shape;161;p24"/>
            <p:cNvSpPr txBox="1"/>
            <p:nvPr/>
          </p:nvSpPr>
          <p:spPr>
            <a:xfrm>
              <a:off x="2926300" y="3484700"/>
              <a:ext cx="456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Google Sans"/>
                  <a:ea typeface="Google Sans"/>
                  <a:cs typeface="Google Sans"/>
                  <a:sym typeface="Google Sans"/>
                </a:rPr>
                <a:t>(</a:t>
              </a:r>
              <a:endParaRPr sz="5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62" name="Google Shape;162;p24"/>
            <p:cNvGrpSpPr/>
            <p:nvPr/>
          </p:nvGrpSpPr>
          <p:grpSpPr>
            <a:xfrm>
              <a:off x="2588700" y="3484700"/>
              <a:ext cx="3535775" cy="1120300"/>
              <a:chOff x="2588700" y="3484700"/>
              <a:chExt cx="3535775" cy="1120300"/>
            </a:xfrm>
          </p:grpSpPr>
          <p:sp>
            <p:nvSpPr>
              <p:cNvPr id="163" name="Google Shape;163;p24"/>
              <p:cNvSpPr txBox="1"/>
              <p:nvPr/>
            </p:nvSpPr>
            <p:spPr>
              <a:xfrm>
                <a:off x="3002000" y="4384700"/>
                <a:ext cx="1141500" cy="1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F6368"/>
                  </a:buClr>
                  <a:buSzPts val="1100"/>
                  <a:buFont typeface="Google Sans Medium"/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Google Sans Medium"/>
                    <a:ea typeface="Google Sans Medium"/>
                    <a:cs typeface="Google Sans Medium"/>
                    <a:sym typeface="Google Sans Medium"/>
                  </a:rPr>
                  <a:t>DATA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  <p:sp>
            <p:nvSpPr>
              <p:cNvPr id="164" name="Google Shape;164;p24"/>
              <p:cNvSpPr/>
              <p:nvPr/>
            </p:nvSpPr>
            <p:spPr>
              <a:xfrm>
                <a:off x="3195787" y="3603354"/>
                <a:ext cx="686100" cy="686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5" name="Google Shape;165;p24"/>
              <p:cNvSpPr/>
              <p:nvPr/>
            </p:nvSpPr>
            <p:spPr>
              <a:xfrm>
                <a:off x="3390201" y="3791908"/>
                <a:ext cx="292086" cy="308988"/>
              </a:xfrm>
              <a:custGeom>
                <a:rect b="b" l="l" r="r" t="t"/>
                <a:pathLst>
                  <a:path extrusionOk="0" h="21600" w="21600">
                    <a:moveTo>
                      <a:pt x="10812" y="18792"/>
                    </a:moveTo>
                    <a:lnTo>
                      <a:pt x="19519" y="12204"/>
                    </a:lnTo>
                    <a:lnTo>
                      <a:pt x="21456" y="13675"/>
                    </a:lnTo>
                    <a:lnTo>
                      <a:pt x="10740" y="21600"/>
                    </a:lnTo>
                    <a:lnTo>
                      <a:pt x="0" y="13675"/>
                    </a:lnTo>
                    <a:lnTo>
                      <a:pt x="1961" y="12272"/>
                    </a:lnTo>
                    <a:lnTo>
                      <a:pt x="10812" y="18792"/>
                    </a:lnTo>
                    <a:close/>
                    <a:moveTo>
                      <a:pt x="10860" y="15917"/>
                    </a:moveTo>
                    <a:lnTo>
                      <a:pt x="2105" y="9396"/>
                    </a:lnTo>
                    <a:lnTo>
                      <a:pt x="144" y="7925"/>
                    </a:lnTo>
                    <a:lnTo>
                      <a:pt x="10860" y="0"/>
                    </a:lnTo>
                    <a:lnTo>
                      <a:pt x="21600" y="7925"/>
                    </a:lnTo>
                    <a:lnTo>
                      <a:pt x="19639" y="9396"/>
                    </a:lnTo>
                    <a:lnTo>
                      <a:pt x="10860" y="159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100"/>
                  <a:buFont typeface="Google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66" name="Google Shape;166;p24"/>
              <p:cNvSpPr txBox="1"/>
              <p:nvPr/>
            </p:nvSpPr>
            <p:spPr>
              <a:xfrm>
                <a:off x="2588700" y="3642750"/>
                <a:ext cx="4566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F6368"/>
                  </a:buClr>
                  <a:buSzPts val="1100"/>
                  <a:buFont typeface="Google Sans Medium"/>
                  <a:buNone/>
                </a:pPr>
                <a:r>
                  <a:rPr lang="en" sz="2300">
                    <a:latin typeface="Google Sans"/>
                    <a:ea typeface="Google Sans"/>
                    <a:cs typeface="Google Sans"/>
                    <a:sym typeface="Google Sans"/>
                  </a:rPr>
                  <a:t>  </a:t>
                </a:r>
                <a:r>
                  <a:rPr lang="en" sz="2000">
                    <a:solidFill>
                      <a:schemeClr val="dk1"/>
                    </a:solidFill>
                    <a:latin typeface="Google Sans Medium"/>
                    <a:ea typeface="Google Sans Medium"/>
                    <a:cs typeface="Google Sans Medium"/>
                    <a:sym typeface="Google Sans Medium"/>
                  </a:rPr>
                  <a:t>f</a:t>
                </a:r>
                <a:endParaRPr sz="29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67" name="Google Shape;167;p24"/>
              <p:cNvSpPr txBox="1"/>
              <p:nvPr/>
            </p:nvSpPr>
            <p:spPr>
              <a:xfrm>
                <a:off x="3802275" y="3484700"/>
                <a:ext cx="2070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800">
                    <a:latin typeface="Google Sans"/>
                    <a:ea typeface="Google Sans"/>
                    <a:cs typeface="Google Sans"/>
                    <a:sym typeface="Google Sans"/>
                  </a:rPr>
                  <a:t>)</a:t>
                </a:r>
                <a:endParaRPr sz="4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168" name="Google Shape;168;p24"/>
              <p:cNvCxnSpPr/>
              <p:nvPr/>
            </p:nvCxnSpPr>
            <p:spPr>
              <a:xfrm flipH="1" rot="10800000">
                <a:off x="4416963" y="3984004"/>
                <a:ext cx="419100" cy="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169" name="Google Shape;169;p24"/>
              <p:cNvSpPr txBox="1"/>
              <p:nvPr/>
            </p:nvSpPr>
            <p:spPr>
              <a:xfrm>
                <a:off x="4982975" y="4424100"/>
                <a:ext cx="1141500" cy="1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F6368"/>
                  </a:buClr>
                  <a:buSzPts val="1100"/>
                  <a:buFont typeface="Google Sans Medium"/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Google Sans Medium"/>
                    <a:ea typeface="Google Sans Medium"/>
                    <a:cs typeface="Google Sans Medium"/>
                    <a:sym typeface="Google Sans Medium"/>
                  </a:rPr>
                  <a:t>UI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  <p:sp>
            <p:nvSpPr>
              <p:cNvPr id="170" name="Google Shape;170;p24"/>
              <p:cNvSpPr/>
              <p:nvPr/>
            </p:nvSpPr>
            <p:spPr>
              <a:xfrm>
                <a:off x="5176762" y="3642754"/>
                <a:ext cx="686100" cy="686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1" name="Google Shape;171;p24"/>
              <p:cNvSpPr/>
              <p:nvPr/>
            </p:nvSpPr>
            <p:spPr>
              <a:xfrm>
                <a:off x="5371176" y="3831308"/>
                <a:ext cx="292086" cy="308988"/>
              </a:xfrm>
              <a:custGeom>
                <a:rect b="b" l="l" r="r" t="t"/>
                <a:pathLst>
                  <a:path extrusionOk="0" h="21600" w="21600">
                    <a:moveTo>
                      <a:pt x="10812" y="18792"/>
                    </a:moveTo>
                    <a:lnTo>
                      <a:pt x="19519" y="12204"/>
                    </a:lnTo>
                    <a:lnTo>
                      <a:pt x="21456" y="13675"/>
                    </a:lnTo>
                    <a:lnTo>
                      <a:pt x="10740" y="21600"/>
                    </a:lnTo>
                    <a:lnTo>
                      <a:pt x="0" y="13675"/>
                    </a:lnTo>
                    <a:lnTo>
                      <a:pt x="1961" y="12272"/>
                    </a:lnTo>
                    <a:lnTo>
                      <a:pt x="10812" y="18792"/>
                    </a:lnTo>
                    <a:close/>
                    <a:moveTo>
                      <a:pt x="10860" y="15917"/>
                    </a:moveTo>
                    <a:lnTo>
                      <a:pt x="2105" y="9396"/>
                    </a:lnTo>
                    <a:lnTo>
                      <a:pt x="144" y="7925"/>
                    </a:lnTo>
                    <a:lnTo>
                      <a:pt x="10860" y="0"/>
                    </a:lnTo>
                    <a:lnTo>
                      <a:pt x="21600" y="7925"/>
                    </a:lnTo>
                    <a:lnTo>
                      <a:pt x="19639" y="9396"/>
                    </a:lnTo>
                    <a:lnTo>
                      <a:pt x="10860" y="159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100"/>
                  <a:buFont typeface="Google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